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805" r:id="rId3"/>
    <p:sldId id="808" r:id="rId4"/>
    <p:sldId id="365" r:id="rId5"/>
    <p:sldId id="810" r:id="rId6"/>
    <p:sldId id="811" r:id="rId7"/>
    <p:sldId id="812" r:id="rId8"/>
    <p:sldId id="813" r:id="rId9"/>
    <p:sldId id="814" r:id="rId10"/>
    <p:sldId id="809" r:id="rId11"/>
    <p:sldId id="815" r:id="rId12"/>
    <p:sldId id="816" r:id="rId13"/>
    <p:sldId id="817" r:id="rId14"/>
    <p:sldId id="818" r:id="rId15"/>
    <p:sldId id="820" r:id="rId16"/>
    <p:sldId id="819" r:id="rId17"/>
    <p:sldId id="822" r:id="rId18"/>
    <p:sldId id="823" r:id="rId19"/>
    <p:sldId id="824" r:id="rId20"/>
    <p:sldId id="825" r:id="rId21"/>
    <p:sldId id="826" r:id="rId22"/>
    <p:sldId id="827" r:id="rId23"/>
    <p:sldId id="828" r:id="rId24"/>
    <p:sldId id="829" r:id="rId25"/>
    <p:sldId id="830" r:id="rId26"/>
    <p:sldId id="831" r:id="rId27"/>
    <p:sldId id="832" r:id="rId28"/>
    <p:sldId id="821" r:id="rId29"/>
    <p:sldId id="364" r:id="rId30"/>
    <p:sldId id="281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1"/>
    <p:restoredTop sz="85745"/>
  </p:normalViewPr>
  <p:slideViewPr>
    <p:cSldViewPr snapToGrid="0" snapToObjects="1">
      <p:cViewPr varScale="1">
        <p:scale>
          <a:sx n="216" d="100"/>
          <a:sy n="216" d="100"/>
        </p:scale>
        <p:origin x="12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B7FFE-8F32-374F-81AF-748812061FF4}" type="datetimeFigureOut">
              <a:rPr lang="en-US" smtClean="0"/>
              <a:t>10/17/23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1E653-D2C5-714C-8822-E189405C4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797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285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129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497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5184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10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h, g \in G, 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\exists e \in G,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e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e = g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\in G, \exists g^{-1} \in G, g^{-1}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g^{-1} = 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forall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g, h, f \in G, (g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h)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 = 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(h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f)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133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4936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48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+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273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+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4602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+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328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+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282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\text{SO}(2) = \left(\{Q \in \text{GL}(2,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{R}) \vert QQ^{\top} = Q^{\top}Q = I, \det{(Q)} = 1 \},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cdot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\right)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794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6073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0801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3762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5319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 =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{0}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{x}), g^{\prime} = 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{x}^{\prime}),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{x},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{x}^{\prime} \in 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g^{-1} = (-\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mathbf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{x})</a:t>
            </a: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  <a:p>
            <a:endParaRPr lang="en-CA" dirty="0">
              <a:solidFill>
                <a:srgbClr val="000000"/>
              </a:solidFill>
              <a:effectLst/>
              <a:latin typeface="Monaco" pitchFamily="2" charset="77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5021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(\</a:t>
            </a:r>
            <a:r>
              <a:rPr lang="en-CA" dirty="0" err="1">
                <a:solidFill>
                  <a:srgbClr val="000000"/>
                </a:solidFill>
                <a:effectLst/>
                <a:latin typeface="Monaco" pitchFamily="2" charset="77"/>
              </a:rPr>
              <a:t>mathbb</a:t>
            </a:r>
            <a:r>
              <a:rPr lang="en-CA" dirty="0">
                <a:solidFill>
                  <a:srgbClr val="000000"/>
                </a:solidFill>
                <a:effectLst/>
                <a:latin typeface="Monaco" pitchFamily="2" charset="77"/>
              </a:rPr>
              <a:t>{R}^2, +)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9620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1E653-D2C5-714C-8822-E189405C440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189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CE8D0-7386-6046-B4E4-0701BA1F2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B2C47B-ABB5-0246-95D3-17A022368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CE8FD2-AD85-B242-BE87-0680D5B0B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88E52-FD0C-D74D-8802-C1B1D79F4154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A65AB1-2E8D-4142-A37A-81FB8DE0F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B6D08C-D811-844E-8539-6F911E82A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54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D5C08-5D98-824F-B733-7FBCB3811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7C23CA-BFE3-E046-A1CF-BBDB21D1D1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630D0-E9BC-A24E-B576-08AF82F03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E670D-4290-8843-861B-03B6403CE09C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B27786-41D7-1348-9193-6835A8B69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4E4B7-BE03-744F-B681-B36D1F523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947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435C4-A807-4B43-8FE3-45F225273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D6213-B7D8-C748-8913-24D8F16F54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F0B23-E8BF-514D-94FF-E89C3F75F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F0828-09A5-C94F-9B08-CC0CA68E5B3F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822A98-29B2-1441-ABCD-0F11C4596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E56115-8044-BC48-BED7-CD0E9A8BA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444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75E01-EFDE-0042-9472-833889EA0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88F98-053D-AF43-AA10-523B3E3D57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8D0298-2588-9941-B38B-97A6367948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EC19AF-D93F-A843-9BB6-A763B797C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C27AA-AB65-1443-B824-EEA67B470D73}" type="datetime1">
              <a:rPr lang="en-CA" smtClean="0"/>
              <a:t>2023-10-17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2FD07E-F49F-DA45-BB7A-AF593891C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A626E-BEB2-AE4A-83AD-A9D05280F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5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24E68-566C-FE43-887F-0BE225B7E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68F06C-3D84-F642-981E-C44E037FC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470191-D5A0-314E-99FE-40DCE78230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EA5A6B-EFEB-A14D-AFEC-68AB95593E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15B59-C17D-6846-88DE-06AE14188E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8A2171-702C-A64A-A2EA-DE4066ED1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C1C96-3518-FB42-97E2-98C0FE26FA49}" type="datetime1">
              <a:rPr lang="en-CA" smtClean="0"/>
              <a:t>2023-10-17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B29437-2DF8-9D4C-9047-DEC3B4441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99E4A9-A2C8-7E44-B14D-E7C52DE5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396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90B78-52CA-D24B-8FEE-A6458F4C7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F972E4-77A2-4643-861A-048929CDB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C37C-54C9-0E4A-BF28-C138527E2226}" type="datetime1">
              <a:rPr lang="en-CA" smtClean="0"/>
              <a:t>2023-10-17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772DBD-587E-7648-B72A-47D14D269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EA3171-23FF-B641-8EF4-859ED345D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993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BA1C29-99F8-844B-9C68-A49B8C1A1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C733-741B-C044-98C6-C9A5894B0B01}" type="datetime1">
              <a:rPr lang="en-CA" smtClean="0"/>
              <a:t>2023-10-17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41FDB4-A3F1-4C41-9FB6-6D77DF02B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B13CB-D38B-5D46-B9BD-3FA7742EE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158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73363-1B7D-6649-913A-04C7B5773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311E7-7C84-0548-A7FD-56045A280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429A36-4428-FC4F-ACC6-DB80E08FA2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B779A8-A006-1040-9B3A-DE9E75911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B9749-3A6E-CD4C-A7CE-E51623358260}" type="datetime1">
              <a:rPr lang="en-CA" smtClean="0"/>
              <a:t>2023-10-17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6EFAFE-92A0-834C-B8A0-D53A6D895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32E631-E73D-BB45-9E7D-838A0E57D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53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D55C9-CF6F-2147-897A-0C86E3BAB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AA9B68-5A51-AC4C-AFC7-60E3FCC89B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6F5516-73A1-364D-BD2A-E0FF7B31B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8D9F04-0D96-3E48-BC4F-92B1BD38F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2BB23-FF18-3749-95A4-F9E0912B58B8}" type="datetime1">
              <a:rPr lang="en-CA" smtClean="0"/>
              <a:t>2023-10-17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573841-48D1-FF49-A402-CE3993285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C652FD-947D-2546-A6A3-E948205DA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201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91D7E-8306-1A41-864B-E563F8F32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3BDC8F-B7E1-A249-AC45-C3A91C9AD4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C4B3B1-41A8-5843-A4BB-500BE9929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18A2E-47DE-9D45-BF93-A2C7D9411B33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6F11BE-97A1-BD4C-A5C0-B6748093C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89AD88-290B-2345-870E-0DCBD2D81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11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A67C92-33A1-4043-B126-9E829E33DD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9E6B8A-AF82-1E49-B318-F858A94F47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D0653-4520-F445-84A9-6F1C02ED4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D49FEB-B262-304E-83A4-4C150941AA35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1DC6B3-0F0A-6F4F-AE9B-765FFB66F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C1C8F-2203-7647-9D7E-2597EEF0D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566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FBAB75-1AA7-964F-9535-0EBD3CC13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3A6D01-9370-C944-9250-1464B1E26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BF14C-DEE0-524C-A2AF-6578E17599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C60D2-3A9C-3B4B-89E8-0717ACC5A87F}" type="datetime1">
              <a:rPr lang="en-CA" smtClean="0"/>
              <a:t>2023-10-17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B41B9-C68D-024A-88A1-343990A22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3FBE4-101A-E14C-8562-68EC197692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206E9-B0FD-A548-8FC7-DC95728039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913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4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15.emf"/><Relationship Id="rId9" Type="http://schemas.openxmlformats.org/officeDocument/2006/relationships/image" Target="../media/image16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4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15.emf"/><Relationship Id="rId9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7.emf"/><Relationship Id="rId5" Type="http://schemas.openxmlformats.org/officeDocument/2006/relationships/image" Target="../media/image18.emf"/><Relationship Id="rId10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12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12" Type="http://schemas.openxmlformats.org/officeDocument/2006/relationships/image" Target="../media/image17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9.emf"/><Relationship Id="rId5" Type="http://schemas.openxmlformats.org/officeDocument/2006/relationships/image" Target="../media/image18.emf"/><Relationship Id="rId10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12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20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15.emf"/><Relationship Id="rId10" Type="http://schemas.openxmlformats.org/officeDocument/2006/relationships/image" Target="../media/image16.emf"/><Relationship Id="rId4" Type="http://schemas.openxmlformats.org/officeDocument/2006/relationships/image" Target="../media/image14.emf"/><Relationship Id="rId9" Type="http://schemas.openxmlformats.org/officeDocument/2006/relationships/image" Target="../media/image12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4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15.emf"/><Relationship Id="rId9" Type="http://schemas.openxmlformats.org/officeDocument/2006/relationships/image" Target="../media/image16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image" Target="../media/image14.emf"/><Relationship Id="rId7" Type="http://schemas.openxmlformats.org/officeDocument/2006/relationships/image" Target="../media/image11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7.emf"/><Relationship Id="rId4" Type="http://schemas.openxmlformats.org/officeDocument/2006/relationships/image" Target="../media/image15.emf"/><Relationship Id="rId9" Type="http://schemas.openxmlformats.org/officeDocument/2006/relationships/image" Target="../media/image16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7.emf"/><Relationship Id="rId5" Type="http://schemas.openxmlformats.org/officeDocument/2006/relationships/image" Target="../media/image18.emf"/><Relationship Id="rId10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12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0.emf"/><Relationship Id="rId12" Type="http://schemas.openxmlformats.org/officeDocument/2006/relationships/image" Target="../media/image17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11" Type="http://schemas.openxmlformats.org/officeDocument/2006/relationships/image" Target="../media/image19.emf"/><Relationship Id="rId5" Type="http://schemas.openxmlformats.org/officeDocument/2006/relationships/image" Target="../media/image18.emf"/><Relationship Id="rId10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12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20.png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15.emf"/><Relationship Id="rId10" Type="http://schemas.openxmlformats.org/officeDocument/2006/relationships/image" Target="../media/image16.emf"/><Relationship Id="rId4" Type="http://schemas.openxmlformats.org/officeDocument/2006/relationships/image" Target="../media/image14.emf"/><Relationship Id="rId9" Type="http://schemas.openxmlformats.org/officeDocument/2006/relationships/image" Target="../media/image12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listverse.com/2013/04/21/10-beautiful-examples-of-symmetry-in-nature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uvagedl.github.io/" TargetMode="External"/><Relationship Id="rId4" Type="http://schemas.openxmlformats.org/officeDocument/2006/relationships/hyperlink" Target="https://www.azquotes.com/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3F703-AA20-DF49-BD3B-C9F45D14F2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rmAutofit/>
          </a:bodyPr>
          <a:lstStyle/>
          <a:p>
            <a:r>
              <a:rPr lang="en-US" sz="4800" dirty="0"/>
              <a:t>EECE 571F: Deep Learning with Structures</a:t>
            </a:r>
            <a:br>
              <a:rPr lang="en-US" dirty="0"/>
            </a:br>
            <a:br>
              <a:rPr lang="en-US" sz="2800" dirty="0"/>
            </a:br>
            <a:r>
              <a:rPr lang="en-US" sz="3600" dirty="0"/>
              <a:t>Lecture 5: Group Equivariant Deep Learning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A3B2DD-2E9D-7B4D-A3F3-5EF2C8858F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9875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Renjie Liao</a:t>
            </a:r>
          </a:p>
          <a:p>
            <a:endParaRPr lang="en-US" dirty="0"/>
          </a:p>
          <a:p>
            <a:r>
              <a:rPr lang="en-US" sz="2000" dirty="0"/>
              <a:t>University of British Columbia</a:t>
            </a:r>
          </a:p>
          <a:p>
            <a:r>
              <a:rPr lang="en-US" sz="2000" dirty="0"/>
              <a:t>Winter, Term 1, 2023</a:t>
            </a:r>
          </a:p>
        </p:txBody>
      </p:sp>
    </p:spTree>
    <p:extLst>
      <p:ext uri="{BB962C8B-B14F-4D97-AF65-F5344CB8AC3E}">
        <p14:creationId xmlns:p14="http://schemas.microsoft.com/office/powerpoint/2010/main" val="4027466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8E2BC-958D-7947-BD42-812884A75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Scope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D89B6-4942-3943-98A7-30ABA060D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818"/>
            <a:ext cx="10515600" cy="4919196"/>
          </a:xfrm>
        </p:spPr>
        <p:txBody>
          <a:bodyPr>
            <a:normAutofit fontScale="92500" lnSpcReduction="10000"/>
          </a:bodyPr>
          <a:lstStyle/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 to Deep Learning</a:t>
            </a:r>
          </a:p>
          <a:p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 Deep Learning</a:t>
            </a:r>
          </a:p>
          <a:p>
            <a:pPr marL="457200" lvl="1" indent="0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 Models for Sets and Sequences: Deep Sets &amp; Transformers</a:t>
            </a:r>
          </a:p>
          <a:p>
            <a:pPr lvl="1"/>
            <a:r>
              <a:rPr lang="en-C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 Models for Graphs: Message Passing &amp; Graph Convolution GNNs</a:t>
            </a:r>
          </a:p>
          <a:p>
            <a:pPr lvl="1"/>
            <a:r>
              <a:rPr lang="en-C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Equivariant Deep Learning</a:t>
            </a:r>
          </a:p>
          <a:p>
            <a:pPr marL="457200" lvl="1" indent="0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 Deep Learning</a:t>
            </a:r>
          </a:p>
          <a:p>
            <a:pPr marL="0" indent="0">
              <a:buNone/>
            </a:pPr>
            <a:endParaRPr lang="en-C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Auto-regressive models, Large Language Models (LLMs)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Variational Auto-Encoders (VAEs) and Generative Adversarial Networks (GANs)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based models (EBMs)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Diffusion/Score based models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8BFE95-627F-7646-2973-937CC6356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77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8E2BC-958D-7947-BD42-812884A75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Scope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DD89B6-4942-3943-98A7-30ABA060D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818"/>
            <a:ext cx="10515600" cy="4919196"/>
          </a:xfrm>
        </p:spPr>
        <p:txBody>
          <a:bodyPr>
            <a:normAutofit fontScale="92500" lnSpcReduction="10000"/>
          </a:bodyPr>
          <a:lstStyle/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 to Deep Learning</a:t>
            </a:r>
          </a:p>
          <a:p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 Deep Learning</a:t>
            </a:r>
          </a:p>
          <a:p>
            <a:pPr marL="457200" lvl="1" indent="0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 Models for Sets and Sequences: Deep Sets &amp; Transformers</a:t>
            </a:r>
          </a:p>
          <a:p>
            <a:pPr lvl="1"/>
            <a:r>
              <a:rPr lang="en-C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 Models for Graphs: Message Passing &amp; Graph Convolution GNNs</a:t>
            </a:r>
          </a:p>
          <a:p>
            <a:pPr lvl="1"/>
            <a:r>
              <a:rPr lang="en-C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Equivariant Deep Learning</a:t>
            </a:r>
          </a:p>
          <a:p>
            <a:pPr marL="457200" lvl="1" indent="0">
              <a:buNone/>
            </a:pPr>
            <a:endParaRPr lang="en-C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Probabilistic Deep Learning</a:t>
            </a:r>
          </a:p>
          <a:p>
            <a:pPr marL="0" indent="0">
              <a:buNone/>
            </a:pPr>
            <a:endParaRPr lang="en-CA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Auto-regressive models, Large Language Models (LLMs)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Variational Auto-Encoders (VAEs) and Generative Adversarial Networks (GANs)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based models (EBMs)</a:t>
            </a:r>
          </a:p>
          <a:p>
            <a:pPr lvl="1"/>
            <a:r>
              <a:rPr lang="en-CA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Diffusion/Score based models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A82F4E-391A-6E09-933E-537F0D7C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146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98D7C05-0EED-3789-133A-1C19D7062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976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FD6F091-9AEB-8423-5D8F-66FEA0496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3695" y="1312026"/>
            <a:ext cx="4984079" cy="5059850"/>
          </a:xfrm>
          <a:prstGeom prst="rect">
            <a:avLst/>
          </a:prstGeom>
        </p:spPr>
      </p:pic>
      <p:pic>
        <p:nvPicPr>
          <p:cNvPr id="1026" name="Picture 2" descr="Snowflake - Microphotograph By Artgeek">
            <a:extLst>
              <a:ext uri="{FF2B5EF4-FFF2-40B4-BE49-F238E27FC236}">
                <a16:creationId xmlns:a16="http://schemas.microsoft.com/office/drawing/2014/main" id="{232EC892-BDFD-2924-04A7-E43C8FA14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25" y="2146674"/>
            <a:ext cx="2276121" cy="210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ndian Peacock Plumage">
            <a:extLst>
              <a:ext uri="{FF2B5EF4-FFF2-40B4-BE49-F238E27FC236}">
                <a16:creationId xmlns:a16="http://schemas.microsoft.com/office/drawing/2014/main" id="{7DD65D58-D898-1503-184A-478CC3B958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625" y="4354456"/>
            <a:ext cx="2726071" cy="180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elianthus Whorl">
            <a:extLst>
              <a:ext uri="{FF2B5EF4-FFF2-40B4-BE49-F238E27FC236}">
                <a16:creationId xmlns:a16="http://schemas.microsoft.com/office/drawing/2014/main" id="{3DEFC514-C4D6-910B-6881-35C431CF9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177" y="4347240"/>
            <a:ext cx="2425854" cy="1821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creen Shot 2013-04-21 At 9.15.57 Pm">
            <a:extLst>
              <a:ext uri="{FF2B5EF4-FFF2-40B4-BE49-F238E27FC236}">
                <a16:creationId xmlns:a16="http://schemas.microsoft.com/office/drawing/2014/main" id="{A1075F7F-A667-FAE1-9A6C-80E797853F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803" y="2133875"/>
            <a:ext cx="2879228" cy="211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5ED1027-6851-6892-BFE0-BAD2DDE03D95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[1] &amp; X user “</a:t>
            </a:r>
            <a:r>
              <a:rPr lang="en-US" sz="1200" dirty="0" err="1"/>
              <a:t>evoluchico</a:t>
            </a:r>
            <a:r>
              <a:rPr lang="en-US" sz="1200" dirty="0"/>
              <a:t>”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18811A-A6BF-A87C-4D2E-BAA0B3F37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791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ED1027-6851-6892-BFE0-BAD2DDE03D95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[2]</a:t>
            </a:r>
          </a:p>
        </p:txBody>
      </p:sp>
      <p:pic>
        <p:nvPicPr>
          <p:cNvPr id="2" name="Picture 2" descr="Steven Weinberg quote: Nothing in physics seems so hopeful to as the idea...">
            <a:extLst>
              <a:ext uri="{FF2B5EF4-FFF2-40B4-BE49-F238E27FC236}">
                <a16:creationId xmlns:a16="http://schemas.microsoft.com/office/drawing/2014/main" id="{E54823D7-53A7-1CBB-F588-E1571DAD0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925" y="2814493"/>
            <a:ext cx="4323203" cy="20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hen-Ning Yang quote: Nature seems to take advantage of the simple  mathematical representations...">
            <a:extLst>
              <a:ext uri="{FF2B5EF4-FFF2-40B4-BE49-F238E27FC236}">
                <a16:creationId xmlns:a16="http://schemas.microsoft.com/office/drawing/2014/main" id="{34CC18D2-B554-9573-71A2-A27D9C3A48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553" y="2279945"/>
            <a:ext cx="2928048" cy="360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827BA9C-C079-DF02-80E5-BC919C023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749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 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theory is the mathematical study of symmetry!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ED1027-6851-6892-BFE0-BAD2DDE03D95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[2]</a:t>
            </a:r>
          </a:p>
        </p:txBody>
      </p:sp>
      <p:pic>
        <p:nvPicPr>
          <p:cNvPr id="3074" name="Picture 2" descr="Steven Weinberg quote: Nothing in physics seems so hopeful to as the idea...">
            <a:extLst>
              <a:ext uri="{FF2B5EF4-FFF2-40B4-BE49-F238E27FC236}">
                <a16:creationId xmlns:a16="http://schemas.microsoft.com/office/drawing/2014/main" id="{8299C51F-CB6C-87B4-2E6E-4C64BBE28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925" y="2814493"/>
            <a:ext cx="4323203" cy="203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hen-Ning Yang quote: Nature seems to take advantage of the simple  mathematical representations...">
            <a:extLst>
              <a:ext uri="{FF2B5EF4-FFF2-40B4-BE49-F238E27FC236}">
                <a16:creationId xmlns:a16="http://schemas.microsoft.com/office/drawing/2014/main" id="{FCB004A4-EB58-447C-6889-70ED6B0E8F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553" y="2279945"/>
            <a:ext cx="2928048" cy="360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4B4294-E26D-132F-28B6-AC09F1D59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43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 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theory is the mathematical study of symmetry!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deep learning perspective, it could enable: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architectures, e.g., guaranteed invariance or equivariance </a:t>
            </a:r>
            <a:r>
              <a:rPr lang="en-C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w.r.t.</a:t>
            </a:r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certain symmetries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5F8989-19C6-55D7-1E76-596E46996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084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Groups?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D30E73-D345-DD4E-91BA-CC8366F7C09A}"/>
              </a:ext>
            </a:extLst>
          </p:cNvPr>
          <p:cNvSpPr/>
          <p:nvPr/>
        </p:nvSpPr>
        <p:spPr>
          <a:xfrm>
            <a:off x="1179478" y="1343818"/>
            <a:ext cx="97628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Symmetries are everywhere in nature! 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 theory is the mathematical study of symmetry!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deep learning perspective, it could enable:</a:t>
            </a:r>
          </a:p>
          <a:p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architectures, e.g., guaranteed invariance or equivariance </a:t>
            </a:r>
            <a:r>
              <a:rPr lang="en-C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w.r.t.</a:t>
            </a:r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certain symmetries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Efficient/compact representation learning, e.g., lower sample complexities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C2EACA7-6CE4-19CA-F2AA-11A7DBDAC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96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</a:t>
              </a:r>
              <a:r>
                <a:rPr lang="en-CA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set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and a </a:t>
              </a:r>
              <a:r>
                <a:rPr lang="en-CA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binary operator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F162D38E-947D-48BE-2859-E096E9F9A361}"/>
              </a:ext>
            </a:extLst>
          </p:cNvPr>
          <p:cNvSpPr/>
          <p:nvPr/>
        </p:nvSpPr>
        <p:spPr>
          <a:xfrm>
            <a:off x="1179478" y="2083724"/>
            <a:ext cx="7082443" cy="23552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9AE65B64-0E65-1AA6-5C0C-0B34B5CD7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2799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set      and a binary operator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D90C6CB0-3A57-CF11-7E70-7312A26F9911}"/>
              </a:ext>
            </a:extLst>
          </p:cNvPr>
          <p:cNvSpPr/>
          <p:nvPr/>
        </p:nvSpPr>
        <p:spPr>
          <a:xfrm>
            <a:off x="1179478" y="2554778"/>
            <a:ext cx="7082443" cy="1884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F66EB900-4318-39E7-DDF1-5429A54F0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957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set      and a binary operator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B4A65379-4B3E-8436-0D18-362E14776C38}"/>
              </a:ext>
            </a:extLst>
          </p:cNvPr>
          <p:cNvSpPr/>
          <p:nvPr/>
        </p:nvSpPr>
        <p:spPr>
          <a:xfrm>
            <a:off x="1179478" y="3092335"/>
            <a:ext cx="7082443" cy="13466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BFA74295-01E2-3432-F4EC-9C280B3D2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13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set      and a binary operator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AC86C5E4-0C21-8DA0-6B60-0C13697DE7E7}"/>
              </a:ext>
            </a:extLst>
          </p:cNvPr>
          <p:cNvSpPr/>
          <p:nvPr/>
        </p:nvSpPr>
        <p:spPr>
          <a:xfrm>
            <a:off x="1179478" y="3652058"/>
            <a:ext cx="7082443" cy="786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150F6A5C-E6C9-2987-1C5A-5BDD6784E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13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set      and a binary operator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208E5FD-D1CB-2E78-5E3B-83E9541A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021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Group?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7A0AA80-9C9C-D375-24E5-45135627FD8E}"/>
              </a:ext>
            </a:extLst>
          </p:cNvPr>
          <p:cNvGrpSpPr/>
          <p:nvPr/>
        </p:nvGrpSpPr>
        <p:grpSpPr>
          <a:xfrm>
            <a:off x="1179478" y="1343818"/>
            <a:ext cx="9762842" cy="2862322"/>
            <a:chOff x="1179478" y="1343818"/>
            <a:chExt cx="9762842" cy="2862322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97628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CA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group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is an algebraic structure that consists of a set      and a binary operator · called the group product, that satisfies the following axioms: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4488BD8B-3A0C-1D29-83ED-50FEF38FE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77025" y="1427506"/>
              <a:ext cx="189923" cy="196958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49123" y="2215094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49123" y="2772125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49123" y="3329156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9123" y="3886187"/>
              <a:ext cx="3217825" cy="22634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274F27-CBDB-5EBF-33B7-35E78E3C2DAC}"/>
              </a:ext>
            </a:extLst>
          </p:cNvPr>
          <p:cNvGrpSpPr/>
          <p:nvPr/>
        </p:nvGrpSpPr>
        <p:grpSpPr>
          <a:xfrm>
            <a:off x="1179478" y="4580123"/>
            <a:ext cx="2881748" cy="369332"/>
            <a:chOff x="1179478" y="4524705"/>
            <a:chExt cx="2881748" cy="369332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C1C4B49-0049-954F-63A3-2FDA01A39832}"/>
                </a:ext>
              </a:extLst>
            </p:cNvPr>
            <p:cNvSpPr txBox="1"/>
            <p:nvPr/>
          </p:nvSpPr>
          <p:spPr>
            <a:xfrm>
              <a:off x="1179478" y="4524705"/>
              <a:ext cx="24162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We denote the group as  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DB019A8-C564-3517-11D3-F5C845E58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22740" y="4578292"/>
              <a:ext cx="538486" cy="262158"/>
            </a:xfrm>
            <a:prstGeom prst="rect">
              <a:avLst/>
            </a:prstGeom>
          </p:spPr>
        </p:pic>
      </p:grp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D34E2318-BF7F-C559-08F0-4511FC165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1079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5A44317D-7889-EF68-2C26-42BBA2908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613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17</a:t>
            </a:fld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2E0FBFD-9CC8-21B2-D0E5-4692D09C5757}"/>
              </a:ext>
            </a:extLst>
          </p:cNvPr>
          <p:cNvGrpSpPr/>
          <p:nvPr/>
        </p:nvGrpSpPr>
        <p:grpSpPr>
          <a:xfrm>
            <a:off x="1348969" y="2905628"/>
            <a:ext cx="5548289" cy="2031325"/>
            <a:chOff x="1179478" y="1343818"/>
            <a:chExt cx="5548289" cy="203132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5548289" cy="2031325"/>
            </a:xfrm>
            <a:prstGeom prst="rect">
              <a:avLst/>
            </a:prstGeom>
            <a:ln w="12700">
              <a:solidFill>
                <a:schemeClr val="accent1">
                  <a:shade val="1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614" y="1422603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16614" y="1979634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916614" y="2536665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916614" y="3093696"/>
              <a:ext cx="3217825" cy="226349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695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18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94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19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BBFB20-9889-108E-C9D4-E89C0CF42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6836" y="3590705"/>
            <a:ext cx="608676" cy="17291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081EB65-068B-A607-8287-35231B548041}"/>
                </a:ext>
              </a:extLst>
            </p:cNvPr>
            <p:cNvSpPr txBox="1"/>
            <p:nvPr/>
          </p:nvSpPr>
          <p:spPr>
            <a:xfrm>
              <a:off x="2276899" y="2839638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424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20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BBFB20-9889-108E-C9D4-E89C0CF42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6836" y="3590705"/>
            <a:ext cx="608676" cy="17291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081EB65-068B-A607-8287-35231B548041}"/>
                </a:ext>
              </a:extLst>
            </p:cNvPr>
            <p:cNvSpPr txBox="1"/>
            <p:nvPr/>
          </p:nvSpPr>
          <p:spPr>
            <a:xfrm>
              <a:off x="2276899" y="2839638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DE83181-86CE-729D-2A9C-F80E6F40BDE7}"/>
                </a:ext>
              </a:extLst>
            </p:cNvPr>
            <p:cNvSpPr txBox="1"/>
            <p:nvPr/>
          </p:nvSpPr>
          <p:spPr>
            <a:xfrm>
              <a:off x="2276899" y="3365155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C340565-9AF2-ED42-9870-35D90F18B8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76836" y="4055757"/>
            <a:ext cx="1343191" cy="3076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642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green robot and black text&#10;&#10;Description automatically generated">
            <a:extLst>
              <a:ext uri="{FF2B5EF4-FFF2-40B4-BE49-F238E27FC236}">
                <a16:creationId xmlns:a16="http://schemas.microsoft.com/office/drawing/2014/main" id="{1A171D27-5D4A-9F9D-6097-349737F1C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258" y="2895011"/>
            <a:ext cx="5131724" cy="204194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FF068F7-D676-5C4C-46C8-11AF69D96B8E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[3]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21</a:t>
            </a:fld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906014F-0D3E-D241-4425-25BDC539FADD}"/>
              </a:ext>
            </a:extLst>
          </p:cNvPr>
          <p:cNvGrpSpPr/>
          <p:nvPr/>
        </p:nvGrpSpPr>
        <p:grpSpPr>
          <a:xfrm>
            <a:off x="1348969" y="2872945"/>
            <a:ext cx="5548289" cy="2334978"/>
            <a:chOff x="972125" y="4234707"/>
            <a:chExt cx="5548289" cy="233497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65240070-BE0B-EA98-79E7-ECE72C073E34}"/>
                </a:ext>
              </a:extLst>
            </p:cNvPr>
            <p:cNvGrpSpPr/>
            <p:nvPr/>
          </p:nvGrpSpPr>
          <p:grpSpPr>
            <a:xfrm>
              <a:off x="972125" y="4234707"/>
              <a:ext cx="5548289" cy="2064008"/>
              <a:chOff x="1392610" y="2267719"/>
              <a:chExt cx="5548289" cy="2064008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D2E0FBFD-9CC8-21B2-D0E5-4692D09C5757}"/>
                  </a:ext>
                </a:extLst>
              </p:cNvPr>
              <p:cNvGrpSpPr/>
              <p:nvPr/>
            </p:nvGrpSpPr>
            <p:grpSpPr>
              <a:xfrm>
                <a:off x="1392610" y="2300402"/>
                <a:ext cx="5548289" cy="2031325"/>
                <a:chOff x="1179478" y="1343818"/>
                <a:chExt cx="5548289" cy="2031325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31D30E73-D345-DD4E-91BA-CC8366F7C09A}"/>
                    </a:ext>
                  </a:extLst>
                </p:cNvPr>
                <p:cNvSpPr/>
                <p:nvPr/>
              </p:nvSpPr>
              <p:spPr>
                <a:xfrm>
                  <a:off x="1179478" y="1343818"/>
                  <a:ext cx="5548289" cy="2031325"/>
                </a:xfrm>
                <a:prstGeom prst="rect">
                  <a:avLst/>
                </a:prstGeom>
                <a:ln w="12700">
                  <a:solidFill>
                    <a:schemeClr val="accent1">
                      <a:shade val="15000"/>
                    </a:schemeClr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Closure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Identity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 </a:t>
                  </a:r>
                </a:p>
                <a:p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Inverse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</a:t>
                  </a:r>
                </a:p>
                <a:p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Associativity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 </a:t>
                  </a:r>
                </a:p>
              </p:txBody>
            </p:sp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76C8D26C-ABC0-CC22-8100-87F6B31866C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916614" y="1422603"/>
                  <a:ext cx="2104117" cy="238466"/>
                </a:xfrm>
                <a:prstGeom prst="rect">
                  <a:avLst/>
                </a:prstGeom>
              </p:spPr>
            </p:pic>
            <p:pic>
              <p:nvPicPr>
                <p:cNvPr id="6" name="Picture 5">
                  <a:extLst>
                    <a:ext uri="{FF2B5EF4-FFF2-40B4-BE49-F238E27FC236}">
                      <a16:creationId xmlns:a16="http://schemas.microsoft.com/office/drawing/2014/main" id="{87E47B87-51C4-663B-7602-FCE0DB5DDD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916614" y="1979634"/>
                  <a:ext cx="3401652" cy="238466"/>
                </a:xfrm>
                <a:prstGeom prst="rect">
                  <a:avLst/>
                </a:prstGeom>
              </p:spPr>
            </p:pic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7B336127-1679-5351-7C45-D7451098C7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916614" y="2536665"/>
                  <a:ext cx="3612764" cy="238466"/>
                </a:xfrm>
                <a:prstGeom prst="rect">
                  <a:avLst/>
                </a:prstGeom>
              </p:spPr>
            </p:pic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96280B9B-E6A2-F429-1696-58224A7E6B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916614" y="3093696"/>
                  <a:ext cx="3217825" cy="226349"/>
                </a:xfrm>
                <a:prstGeom prst="rect">
                  <a:avLst/>
                </a:prstGeom>
              </p:spPr>
            </p:pic>
          </p:grp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4DF0941-99A3-A1E6-1E74-17E3404DC1FB}"/>
                  </a:ext>
                </a:extLst>
              </p:cNvPr>
              <p:cNvSpPr txBox="1"/>
              <p:nvPr/>
            </p:nvSpPr>
            <p:spPr>
              <a:xfrm>
                <a:off x="2276899" y="2267719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081EB65-068B-A607-8287-35231B548041}"/>
                  </a:ext>
                </a:extLst>
              </p:cNvPr>
              <p:cNvSpPr txBox="1"/>
              <p:nvPr/>
            </p:nvSpPr>
            <p:spPr>
              <a:xfrm>
                <a:off x="2276899" y="2839638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DE83181-86CE-729D-2A9C-F80E6F40BDE7}"/>
                  </a:ext>
                </a:extLst>
              </p:cNvPr>
              <p:cNvSpPr txBox="1"/>
              <p:nvPr/>
            </p:nvSpPr>
            <p:spPr>
              <a:xfrm>
                <a:off x="2276899" y="3365155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CEC494-6174-4CE7-3600-F1D3C167B591}"/>
                </a:ext>
              </a:extLst>
            </p:cNvPr>
            <p:cNvSpPr txBox="1"/>
            <p:nvPr/>
          </p:nvSpPr>
          <p:spPr>
            <a:xfrm>
              <a:off x="2265915" y="5923354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97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Rotation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rotations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Recap on 2D rotation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5A44317D-7889-EF68-2C26-42BBA2908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22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FFBC5F0-D4E6-1FCE-A5AA-2286FDC771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3036" y="3247588"/>
            <a:ext cx="6451768" cy="32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52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23</a:t>
            </a:fld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2E0FBFD-9CC8-21B2-D0E5-4692D09C5757}"/>
              </a:ext>
            </a:extLst>
          </p:cNvPr>
          <p:cNvGrpSpPr/>
          <p:nvPr/>
        </p:nvGrpSpPr>
        <p:grpSpPr>
          <a:xfrm>
            <a:off x="1348969" y="2905628"/>
            <a:ext cx="5548289" cy="2031325"/>
            <a:chOff x="1179478" y="1343818"/>
            <a:chExt cx="5548289" cy="2031325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1D30E73-D345-DD4E-91BA-CC8366F7C09A}"/>
                </a:ext>
              </a:extLst>
            </p:cNvPr>
            <p:cNvSpPr/>
            <p:nvPr/>
          </p:nvSpPr>
          <p:spPr>
            <a:xfrm>
              <a:off x="1179478" y="1343818"/>
              <a:ext cx="5548289" cy="2031325"/>
            </a:xfrm>
            <a:prstGeom prst="rect">
              <a:avLst/>
            </a:prstGeom>
            <a:ln w="12700">
              <a:solidFill>
                <a:schemeClr val="accent1">
                  <a:shade val="1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Closure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Identity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Inverse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</a:t>
              </a:r>
            </a:p>
            <a:p>
              <a:endParaRPr lang="en-CA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CA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Associativity</a:t>
              </a:r>
              <a:r>
                <a:rPr lang="en-CA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: </a:t>
              </a: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6C8D26C-ABC0-CC22-8100-87F6B31866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16614" y="1422603"/>
              <a:ext cx="2104117" cy="238466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7E47B87-51C4-663B-7602-FCE0DB5DD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916614" y="1979634"/>
              <a:ext cx="3401652" cy="238466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336127-1679-5351-7C45-D7451098C74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916614" y="2536665"/>
              <a:ext cx="3612764" cy="23846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280B9B-E6A2-F429-1696-58224A7E6BD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916614" y="3093696"/>
              <a:ext cx="3217825" cy="226349"/>
            </a:xfrm>
            <a:prstGeom prst="rect">
              <a:avLst/>
            </a:prstGeom>
          </p:spPr>
        </p:pic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022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24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016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25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BBFB20-9889-108E-C9D4-E89C0CF42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6836" y="3590705"/>
            <a:ext cx="608676" cy="17291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081EB65-068B-A607-8287-35231B548041}"/>
                </a:ext>
              </a:extLst>
            </p:cNvPr>
            <p:cNvSpPr txBox="1"/>
            <p:nvPr/>
          </p:nvSpPr>
          <p:spPr>
            <a:xfrm>
              <a:off x="2276899" y="2839638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90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26</a:t>
            </a:fld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BBFB20-9889-108E-C9D4-E89C0CF42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6836" y="3590705"/>
            <a:ext cx="608676" cy="172919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5240070-BE0B-EA98-79E7-ECE72C073E34}"/>
              </a:ext>
            </a:extLst>
          </p:cNvPr>
          <p:cNvGrpSpPr/>
          <p:nvPr/>
        </p:nvGrpSpPr>
        <p:grpSpPr>
          <a:xfrm>
            <a:off x="1348969" y="2872945"/>
            <a:ext cx="5548289" cy="2064008"/>
            <a:chOff x="1392610" y="2267719"/>
            <a:chExt cx="5548289" cy="2064008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D2E0FBFD-9CC8-21B2-D0E5-4692D09C5757}"/>
                </a:ext>
              </a:extLst>
            </p:cNvPr>
            <p:cNvGrpSpPr/>
            <p:nvPr/>
          </p:nvGrpSpPr>
          <p:grpSpPr>
            <a:xfrm>
              <a:off x="1392610" y="2300402"/>
              <a:ext cx="5548289" cy="2031325"/>
              <a:chOff x="1179478" y="1343818"/>
              <a:chExt cx="5548289" cy="2031325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1D30E73-D345-DD4E-91BA-CC8366F7C09A}"/>
                  </a:ext>
                </a:extLst>
              </p:cNvPr>
              <p:cNvSpPr/>
              <p:nvPr/>
            </p:nvSpPr>
            <p:spPr>
              <a:xfrm>
                <a:off x="1179478" y="1343818"/>
                <a:ext cx="5548289" cy="2031325"/>
              </a:xfrm>
              <a:prstGeom prst="rect">
                <a:avLst/>
              </a:prstGeom>
              <a:ln w="12700">
                <a:solidFill>
                  <a:schemeClr val="accent1">
                    <a:shade val="15000"/>
                  </a:schemeClr>
                </a:solidFill>
              </a:ln>
            </p:spPr>
            <p:txBody>
              <a:bodyPr wrap="square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Closure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Identity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Inverse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CA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CA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Associativity</a:t>
                </a:r>
                <a:r>
                  <a: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76C8D26C-ABC0-CC22-8100-87F6B31866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16614" y="1422603"/>
                <a:ext cx="2104117" cy="238466"/>
              </a:xfrm>
              <a:prstGeom prst="rect">
                <a:avLst/>
              </a:prstGeom>
            </p:spPr>
          </p:pic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87E47B87-51C4-663B-7602-FCE0DB5DDD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916614" y="1979634"/>
                <a:ext cx="3401652" cy="238466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B336127-1679-5351-7C45-D7451098C7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16614" y="2536665"/>
                <a:ext cx="3612764" cy="238466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6280B9B-E6A2-F429-1696-58224A7E6B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16614" y="3093696"/>
                <a:ext cx="3217825" cy="226349"/>
              </a:xfrm>
              <a:prstGeom prst="rect">
                <a:avLst/>
              </a:prstGeom>
            </p:spPr>
          </p:pic>
        </p:grp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DF0941-99A3-A1E6-1E74-17E3404DC1FB}"/>
                </a:ext>
              </a:extLst>
            </p:cNvPr>
            <p:cNvSpPr txBox="1"/>
            <p:nvPr/>
          </p:nvSpPr>
          <p:spPr>
            <a:xfrm>
              <a:off x="2276899" y="2267719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081EB65-068B-A607-8287-35231B548041}"/>
                </a:ext>
              </a:extLst>
            </p:cNvPr>
            <p:cNvSpPr txBox="1"/>
            <p:nvPr/>
          </p:nvSpPr>
          <p:spPr>
            <a:xfrm>
              <a:off x="2276899" y="2839638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DE83181-86CE-729D-2A9C-F80E6F40BDE7}"/>
                </a:ext>
              </a:extLst>
            </p:cNvPr>
            <p:cNvSpPr txBox="1"/>
            <p:nvPr/>
          </p:nvSpPr>
          <p:spPr>
            <a:xfrm>
              <a:off x="2276899" y="3365155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C340565-9AF2-ED42-9870-35D90F18B8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76836" y="4055757"/>
            <a:ext cx="1343191" cy="3076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2E916F-C8A6-750C-1652-088FD17F926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76836" y="2915221"/>
            <a:ext cx="1909060" cy="307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626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green robot and black text&#10;&#10;Description automatically generated">
            <a:extLst>
              <a:ext uri="{FF2B5EF4-FFF2-40B4-BE49-F238E27FC236}">
                <a16:creationId xmlns:a16="http://schemas.microsoft.com/office/drawing/2014/main" id="{1A171D27-5D4A-9F9D-6097-349737F1C0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258" y="2895011"/>
            <a:ext cx="5131724" cy="2041942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  <a:p>
            <a:pPr lvl="1"/>
            <a:endParaRPr lang="en-C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Suppose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FF068F7-D676-5C4C-46C8-11AF69D96B8E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[3]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A93C3-C4B0-38A8-C640-F9F0A423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27</a:t>
            </a:fld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906014F-0D3E-D241-4425-25BDC539FADD}"/>
              </a:ext>
            </a:extLst>
          </p:cNvPr>
          <p:cNvGrpSpPr/>
          <p:nvPr/>
        </p:nvGrpSpPr>
        <p:grpSpPr>
          <a:xfrm>
            <a:off x="1348969" y="2872945"/>
            <a:ext cx="5548289" cy="2334978"/>
            <a:chOff x="972125" y="4234707"/>
            <a:chExt cx="5548289" cy="233497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65240070-BE0B-EA98-79E7-ECE72C073E34}"/>
                </a:ext>
              </a:extLst>
            </p:cNvPr>
            <p:cNvGrpSpPr/>
            <p:nvPr/>
          </p:nvGrpSpPr>
          <p:grpSpPr>
            <a:xfrm>
              <a:off x="972125" y="4234707"/>
              <a:ext cx="5548289" cy="2064008"/>
              <a:chOff x="1392610" y="2267719"/>
              <a:chExt cx="5548289" cy="2064008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D2E0FBFD-9CC8-21B2-D0E5-4692D09C5757}"/>
                  </a:ext>
                </a:extLst>
              </p:cNvPr>
              <p:cNvGrpSpPr/>
              <p:nvPr/>
            </p:nvGrpSpPr>
            <p:grpSpPr>
              <a:xfrm>
                <a:off x="1392610" y="2300402"/>
                <a:ext cx="5548289" cy="2031325"/>
                <a:chOff x="1179478" y="1343818"/>
                <a:chExt cx="5548289" cy="2031325"/>
              </a:xfrm>
            </p:grpSpPr>
            <p:sp>
              <p:nvSpPr>
                <p:cNvPr id="5" name="Rectangle 4">
                  <a:extLst>
                    <a:ext uri="{FF2B5EF4-FFF2-40B4-BE49-F238E27FC236}">
                      <a16:creationId xmlns:a16="http://schemas.microsoft.com/office/drawing/2014/main" id="{31D30E73-D345-DD4E-91BA-CC8366F7C09A}"/>
                    </a:ext>
                  </a:extLst>
                </p:cNvPr>
                <p:cNvSpPr/>
                <p:nvPr/>
              </p:nvSpPr>
              <p:spPr>
                <a:xfrm>
                  <a:off x="1179478" y="1343818"/>
                  <a:ext cx="5548289" cy="2031325"/>
                </a:xfrm>
                <a:prstGeom prst="rect">
                  <a:avLst/>
                </a:prstGeom>
                <a:ln w="12700">
                  <a:solidFill>
                    <a:schemeClr val="accent1">
                      <a:shade val="15000"/>
                    </a:schemeClr>
                  </a:solidFill>
                </a:ln>
              </p:spPr>
              <p:txBody>
                <a:bodyPr wrap="square">
                  <a:spAutoFit/>
                </a:bodyPr>
                <a:lstStyle/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Closure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Identity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 </a:t>
                  </a:r>
                </a:p>
                <a:p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Inverse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</a:t>
                  </a:r>
                </a:p>
                <a:p>
                  <a:endParaRPr lang="en-CA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en-CA" i="1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Associativity</a:t>
                  </a:r>
                  <a:r>
                    <a:rPr lang="en-CA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: </a:t>
                  </a:r>
                </a:p>
              </p:txBody>
            </p:sp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76C8D26C-ABC0-CC22-8100-87F6B31866C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2916614" y="1422603"/>
                  <a:ext cx="2104117" cy="238466"/>
                </a:xfrm>
                <a:prstGeom prst="rect">
                  <a:avLst/>
                </a:prstGeom>
              </p:spPr>
            </p:pic>
            <p:pic>
              <p:nvPicPr>
                <p:cNvPr id="6" name="Picture 5">
                  <a:extLst>
                    <a:ext uri="{FF2B5EF4-FFF2-40B4-BE49-F238E27FC236}">
                      <a16:creationId xmlns:a16="http://schemas.microsoft.com/office/drawing/2014/main" id="{87E47B87-51C4-663B-7602-FCE0DB5DDD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916614" y="1979634"/>
                  <a:ext cx="3401652" cy="238466"/>
                </a:xfrm>
                <a:prstGeom prst="rect">
                  <a:avLst/>
                </a:prstGeom>
              </p:spPr>
            </p:pic>
            <p:pic>
              <p:nvPicPr>
                <p:cNvPr id="7" name="Picture 6">
                  <a:extLst>
                    <a:ext uri="{FF2B5EF4-FFF2-40B4-BE49-F238E27FC236}">
                      <a16:creationId xmlns:a16="http://schemas.microsoft.com/office/drawing/2014/main" id="{7B336127-1679-5351-7C45-D7451098C7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916614" y="2536665"/>
                  <a:ext cx="3612764" cy="238466"/>
                </a:xfrm>
                <a:prstGeom prst="rect">
                  <a:avLst/>
                </a:prstGeom>
              </p:spPr>
            </p:pic>
            <p:pic>
              <p:nvPicPr>
                <p:cNvPr id="8" name="Picture 7">
                  <a:extLst>
                    <a:ext uri="{FF2B5EF4-FFF2-40B4-BE49-F238E27FC236}">
                      <a16:creationId xmlns:a16="http://schemas.microsoft.com/office/drawing/2014/main" id="{96280B9B-E6A2-F429-1696-58224A7E6BD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916614" y="3093696"/>
                  <a:ext cx="3217825" cy="226349"/>
                </a:xfrm>
                <a:prstGeom prst="rect">
                  <a:avLst/>
                </a:prstGeom>
              </p:spPr>
            </p:pic>
          </p:grp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A4DF0941-99A3-A1E6-1E74-17E3404DC1FB}"/>
                  </a:ext>
                </a:extLst>
              </p:cNvPr>
              <p:cNvSpPr txBox="1"/>
              <p:nvPr/>
            </p:nvSpPr>
            <p:spPr>
              <a:xfrm>
                <a:off x="2276899" y="2267719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A081EB65-068B-A607-8287-35231B548041}"/>
                  </a:ext>
                </a:extLst>
              </p:cNvPr>
              <p:cNvSpPr txBox="1"/>
              <p:nvPr/>
            </p:nvSpPr>
            <p:spPr>
              <a:xfrm>
                <a:off x="2276899" y="2839638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DE83181-86CE-729D-2A9C-F80E6F40BDE7}"/>
                  </a:ext>
                </a:extLst>
              </p:cNvPr>
              <p:cNvSpPr txBox="1"/>
              <p:nvPr/>
            </p:nvSpPr>
            <p:spPr>
              <a:xfrm>
                <a:off x="2276899" y="3365155"/>
                <a:ext cx="44334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FF0000"/>
                    </a:solidFill>
                  </a:rPr>
                  <a:t>✓</a:t>
                </a:r>
              </a:p>
            </p:txBody>
          </p: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11CEC494-6174-4CE7-3600-F1D3C167B591}"/>
                </a:ext>
              </a:extLst>
            </p:cNvPr>
            <p:cNvSpPr txBox="1"/>
            <p:nvPr/>
          </p:nvSpPr>
          <p:spPr>
            <a:xfrm>
              <a:off x="2265915" y="5923354"/>
              <a:ext cx="4433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>
                  <a:solidFill>
                    <a:srgbClr val="FF0000"/>
                  </a:solidFill>
                </a:rPr>
                <a:t>✓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9F6523BA-F40A-4257-A40B-CEE024C129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10844" y="2232927"/>
            <a:ext cx="3406790" cy="32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365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D959933-8EF8-0646-B8CF-4FC602137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0D0C4E6-B1BC-7F5E-1534-3B8B02DA0032}"/>
              </a:ext>
            </a:extLst>
          </p:cNvPr>
          <p:cNvSpPr/>
          <p:nvPr/>
        </p:nvSpPr>
        <p:spPr>
          <a:xfrm>
            <a:off x="838199" y="1117803"/>
            <a:ext cx="97628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C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2D Translation Group</a:t>
            </a:r>
          </a:p>
          <a:p>
            <a:pPr lvl="1"/>
            <a:endParaRPr lang="en-C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C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consists of all possible translations in        equipped with addition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0FFFF8-34FD-0854-D14C-E8B7EAF14F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270" y="1156834"/>
            <a:ext cx="840971" cy="3192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FF068F7-D676-5C4C-46C8-11AF69D96B8E}"/>
              </a:ext>
            </a:extLst>
          </p:cNvPr>
          <p:cNvSpPr txBox="1"/>
          <p:nvPr/>
        </p:nvSpPr>
        <p:spPr>
          <a:xfrm>
            <a:off x="0" y="6581001"/>
            <a:ext cx="1219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Credit: [3]</a:t>
            </a:r>
          </a:p>
        </p:txBody>
      </p:sp>
      <p:pic>
        <p:nvPicPr>
          <p:cNvPr id="16" name="Picture 15" descr="A green robot and black text&#10;&#10;Description automatically generated">
            <a:extLst>
              <a:ext uri="{FF2B5EF4-FFF2-40B4-BE49-F238E27FC236}">
                <a16:creationId xmlns:a16="http://schemas.microsoft.com/office/drawing/2014/main" id="{CCECA594-E33A-00B8-A0F7-B519F3A01C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9248" y="3005041"/>
            <a:ext cx="7772400" cy="30926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0B30AD4-9544-6379-0312-ED2994D03F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836" y="1689107"/>
            <a:ext cx="324194" cy="2660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FA3511B-4FB5-ED1C-CD4A-C3928AE80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160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F390CB5-4339-6E4C-AE4F-5229C60C1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8255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E3FFF49-2B59-0D48-B757-FEA462D54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43817"/>
            <a:ext cx="10515600" cy="49451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https://listverse.com/2013/04/21/10-beautiful-examples-of-symmetry-in-nature/</a:t>
            </a:r>
            <a:endParaRPr lang="en-C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 </a:t>
            </a: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https://www.azquotes.com/</a:t>
            </a:r>
            <a:endParaRPr lang="en-C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C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UvA</a:t>
            </a: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Course by Erik </a:t>
            </a:r>
            <a:r>
              <a:rPr lang="en-C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Bekkers</a:t>
            </a: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An Introduction to Group Equivariant Deep Learning: </a:t>
            </a: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https://uvagedl.github.io/</a:t>
            </a:r>
            <a:endParaRPr lang="en-C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 </a:t>
            </a:r>
          </a:p>
          <a:p>
            <a:pPr marL="0" indent="0">
              <a:buNone/>
            </a:pPr>
            <a:endParaRPr lang="en-C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3539FF-35AC-C727-FA37-415BAD47C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469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D8851-0AC4-3D4A-B898-A2F1413DF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B9C8FDC-B804-A947-BAE7-553467CAAC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206E9-B0FD-A548-8FC7-DC957280398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145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3840</TotalTime>
  <Words>2473</Words>
  <Application>Microsoft Macintosh PowerPoint</Application>
  <PresentationFormat>Widescreen</PresentationFormat>
  <Paragraphs>484</Paragraphs>
  <Slides>30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Monaco</vt:lpstr>
      <vt:lpstr>Times New Roman</vt:lpstr>
      <vt:lpstr>Office Theme</vt:lpstr>
      <vt:lpstr>EECE 571F: Deep Learning with Structures  Lecture 5: Group Equivariant Deep Learning</vt:lpstr>
      <vt:lpstr>Course Scope</vt:lpstr>
      <vt:lpstr>Course Scope</vt:lpstr>
      <vt:lpstr>Why Groups?</vt:lpstr>
      <vt:lpstr>Why Groups?</vt:lpstr>
      <vt:lpstr>Why Groups?</vt:lpstr>
      <vt:lpstr>Why Groups?</vt:lpstr>
      <vt:lpstr>Why Groups?</vt:lpstr>
      <vt:lpstr>Why Groups?</vt:lpstr>
      <vt:lpstr>What is a Group?</vt:lpstr>
      <vt:lpstr>What is a Group?</vt:lpstr>
      <vt:lpstr>What is a Group?</vt:lpstr>
      <vt:lpstr>What is a Group?</vt:lpstr>
      <vt:lpstr>What is a Group?</vt:lpstr>
      <vt:lpstr>What is a Group?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Examples</vt:lpstr>
      <vt:lpstr>References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Conan Liao</dc:creator>
  <cp:lastModifiedBy>Conan Liao</cp:lastModifiedBy>
  <cp:revision>33</cp:revision>
  <dcterms:created xsi:type="dcterms:W3CDTF">2022-01-02T00:12:07Z</dcterms:created>
  <dcterms:modified xsi:type="dcterms:W3CDTF">2023-10-17T19:07:34Z</dcterms:modified>
</cp:coreProperties>
</file>